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</p:sldMasterIdLst>
  <p:notesMasterIdLst>
    <p:notesMasterId r:id="rId21"/>
  </p:notesMasterIdLst>
  <p:sldIdLst>
    <p:sldId id="317" r:id="rId2"/>
    <p:sldId id="285" r:id="rId3"/>
    <p:sldId id="261" r:id="rId4"/>
    <p:sldId id="263" r:id="rId5"/>
    <p:sldId id="314" r:id="rId6"/>
    <p:sldId id="310" r:id="rId7"/>
    <p:sldId id="311" r:id="rId8"/>
    <p:sldId id="315" r:id="rId9"/>
    <p:sldId id="316" r:id="rId10"/>
    <p:sldId id="312" r:id="rId11"/>
    <p:sldId id="286" r:id="rId12"/>
    <p:sldId id="313" r:id="rId13"/>
    <p:sldId id="305" r:id="rId14"/>
    <p:sldId id="269" r:id="rId15"/>
    <p:sldId id="270" r:id="rId16"/>
    <p:sldId id="299" r:id="rId17"/>
    <p:sldId id="273" r:id="rId18"/>
    <p:sldId id="280" r:id="rId19"/>
    <p:sldId id="281" r:id="rId20"/>
  </p:sldIdLst>
  <p:sldSz cx="9144000" cy="6858000" type="screen4x3"/>
  <p:notesSz cx="6858000" cy="9144000"/>
  <p:embeddedFontLst>
    <p:embeddedFont>
      <p:font typeface="Lucida Sans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Wingdings 3" pitchFamily="18" charset="2"/>
      <p:regular r:id="rId30"/>
    </p:embeddedFont>
    <p:embeddedFont>
      <p:font typeface="Book Antiqua" pitchFamily="18" charset="0"/>
      <p:regular r:id="rId31"/>
      <p:bold r:id="rId32"/>
      <p:italic r:id="rId33"/>
      <p:boldItalic r:id="rId34"/>
    </p:embeddedFont>
    <p:embeddedFont>
      <p:font typeface="Vrinda" pitchFamily="34" charset="0"/>
      <p:regular r:id="rId35"/>
      <p:bold r:id="rId36"/>
    </p:embeddedFont>
    <p:embeddedFont>
      <p:font typeface="Wingdings 2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9A6"/>
    <a:srgbClr val="000099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4" d="100"/>
          <a:sy n="64" d="100"/>
        </p:scale>
        <p:origin x="-1470" y="-114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CC11-2DAD-471F-9B8D-491D75AF2A0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6C3D-E46B-45F2-81CA-7CEBA6F64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.bd/url?url=http://www.being30yo.com/project/gaston-ushuaia-argentina/&amp;rct=j&amp;frm=1&amp;q=&amp;esrc=s&amp;sa=U&amp;ved=0ahUKEwju3eeAkf3QAhXEN48KHYetB4gQwW4IHzAF&amp;usg=AFQjCNHxyZ8fvy3_Bw6897Mw1wdtIOn5K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Prepared by. </a:t>
            </a:r>
          </a:p>
          <a:p>
            <a:r>
              <a:rPr lang="en-US" sz="4000" dirty="0">
                <a:solidFill>
                  <a:schemeClr val="bg1"/>
                </a:solidFill>
              </a:rPr>
              <a:t>Cantonment Public  School and College , </a:t>
            </a:r>
            <a:r>
              <a:rPr lang="en-US" sz="4000" dirty="0" err="1" smtClean="0">
                <a:solidFill>
                  <a:schemeClr val="bg1"/>
                </a:solidFill>
              </a:rPr>
              <a:t>Momenshahi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Dept. of Business studies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40183" y="3097649"/>
            <a:ext cx="39243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lIns="91429" tIns="45714" rIns="91429" bIns="45714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 err="1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000" b="1" cap="all" dirty="0">
              <a:ln/>
              <a:solidFill>
                <a:schemeClr val="bg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5485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বিস্তারিত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১।বিজ্ঞাপন :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বিজ্ঞাপনহচ্ছে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অর্থ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প্রদানের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ভিত্তিতে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নৈর্ব্যক্তিক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উপায়ে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ব্যাপক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জনগণের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উদ্দেশ্যে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প্রচারের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কার্যক্রম</a:t>
            </a:r>
            <a:r>
              <a:rPr lang="en-US" sz="2400" b="1" dirty="0" smtClean="0">
                <a:solidFill>
                  <a:schemeClr val="bg1"/>
                </a:solidFill>
              </a:rPr>
              <a:t> ।</a:t>
            </a:r>
            <a:r>
              <a:rPr lang="en-US" sz="2400" b="1" dirty="0" err="1" smtClean="0">
                <a:solidFill>
                  <a:schemeClr val="bg1"/>
                </a:solidFill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সম্ভাব্য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ক্রেতাকে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সেবা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ক্রয়ে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জনগণকে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উদ্বুদ্ধ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</a:rPr>
              <a:t> ।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২।ব্যক্তিক </a:t>
            </a:r>
            <a:r>
              <a:rPr lang="en-US" sz="2400" b="1" dirty="0" err="1" smtClean="0">
                <a:solidFill>
                  <a:srgbClr val="FF0000"/>
                </a:solidFill>
              </a:rPr>
              <a:t>বিক্রয়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বিশেষ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প্রক্রিয়ায়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কৌশলে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বিক্রেতা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ক্রেতাকে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সরাসরি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সেবা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সমন্ধে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অবহিত</a:t>
            </a: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প্রকৃত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ক্রেতায়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পরিনত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তাকে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ব্যক্তিক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বলে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৩। </a:t>
            </a:r>
            <a:r>
              <a:rPr lang="en-US" sz="2400" b="1" dirty="0" err="1" smtClean="0">
                <a:solidFill>
                  <a:srgbClr val="FF0000"/>
                </a:solidFill>
              </a:rPr>
              <a:t>বিক্রয়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প্রসার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প্রসার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হচ্ছে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বাড়ানোর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চেষ্টা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বৃদ্ধির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জন্য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গৃহীত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স্বল্পকালীন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উদ্দীপনামূলক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কর্মকান্ডকে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প্রসার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হয়।যেমন</a:t>
            </a:r>
            <a:r>
              <a:rPr lang="en-US" sz="2400" b="1" dirty="0" smtClean="0">
                <a:solidFill>
                  <a:schemeClr val="bg1"/>
                </a:solidFill>
              </a:rPr>
              <a:t> : </a:t>
            </a:r>
            <a:r>
              <a:rPr lang="en-US" sz="2400" b="1" dirty="0" err="1" smtClean="0">
                <a:solidFill>
                  <a:schemeClr val="bg1"/>
                </a:solidFill>
              </a:rPr>
              <a:t>মূল্য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হ্রাস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নমূনা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প্রদান</a:t>
            </a:r>
            <a:r>
              <a:rPr lang="en-US" sz="2400" b="1" dirty="0" smtClean="0">
                <a:solidFill>
                  <a:schemeClr val="bg1"/>
                </a:solidFill>
              </a:rPr>
              <a:t> ,</a:t>
            </a:r>
            <a:r>
              <a:rPr lang="en-US" sz="2400" b="1" dirty="0" err="1" smtClean="0">
                <a:solidFill>
                  <a:schemeClr val="bg1"/>
                </a:solidFill>
              </a:rPr>
              <a:t>গ্যারান্টি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2400" b="1" dirty="0" smtClean="0">
                <a:solidFill>
                  <a:schemeClr val="bg1"/>
                </a:solidFill>
              </a:rPr>
              <a:t> ।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৪। </a:t>
            </a:r>
            <a:r>
              <a:rPr lang="en-US" sz="2400" b="1" dirty="0" err="1" smtClean="0">
                <a:solidFill>
                  <a:srgbClr val="FF0000"/>
                </a:solidFill>
              </a:rPr>
              <a:t>জনসংযোগ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জনসংযোগ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হচ্ছে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</a:t>
            </a:r>
            <a:r>
              <a:rPr lang="en-US" sz="2400" b="1" dirty="0" smtClean="0">
                <a:solidFill>
                  <a:schemeClr val="bg1"/>
                </a:solidFill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প্রতিষ্ঠানের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বিশেষ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ভাবমূর্তি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সৃষ্টি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বাড়ানোর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চেষ্ট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করা</a:t>
            </a:r>
            <a:r>
              <a:rPr lang="en-US" sz="2400" b="1" dirty="0" smtClean="0">
                <a:solidFill>
                  <a:schemeClr val="bg1"/>
                </a:solidFill>
              </a:rPr>
              <a:t> । </a:t>
            </a:r>
            <a:r>
              <a:rPr lang="en-US" sz="2400" b="1" dirty="0" err="1" smtClean="0">
                <a:solidFill>
                  <a:schemeClr val="bg1"/>
                </a:solidFill>
              </a:rPr>
              <a:t>যেমন</a:t>
            </a:r>
            <a:r>
              <a:rPr lang="en-US" sz="2400" b="1" dirty="0" smtClean="0">
                <a:solidFill>
                  <a:schemeClr val="bg1"/>
                </a:solidFill>
              </a:rPr>
              <a:t> : </a:t>
            </a:r>
            <a:r>
              <a:rPr lang="en-US" sz="2400" b="1" dirty="0" err="1" smtClean="0">
                <a:solidFill>
                  <a:schemeClr val="bg1"/>
                </a:solidFill>
              </a:rPr>
              <a:t>মৌখিক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উপস্থাপনা</a:t>
            </a:r>
            <a:r>
              <a:rPr lang="en-US" sz="2400" b="1" dirty="0" smtClean="0">
                <a:solidFill>
                  <a:schemeClr val="bg1"/>
                </a:solidFill>
              </a:rPr>
              <a:t> , </a:t>
            </a:r>
            <a:r>
              <a:rPr lang="en-US" sz="2400" b="1" dirty="0" err="1" smtClean="0">
                <a:solidFill>
                  <a:schemeClr val="bg1"/>
                </a:solidFill>
              </a:rPr>
              <a:t>সংবাদ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সম্মেলন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ইত্যাদি</a:t>
            </a:r>
            <a:r>
              <a:rPr lang="en-US" sz="24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৫। </a:t>
            </a:r>
            <a:r>
              <a:rPr lang="en-US" sz="2400" b="1" dirty="0" err="1" smtClean="0">
                <a:solidFill>
                  <a:srgbClr val="FF0000"/>
                </a:solidFill>
              </a:rPr>
              <a:t>প্রত্যক্ষ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বিপণন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en-US" sz="2400" b="1" dirty="0" err="1" smtClean="0">
                <a:solidFill>
                  <a:schemeClr val="bg1"/>
                </a:solidFill>
              </a:rPr>
              <a:t>ভোক্তাদের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নিকট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তাৎক্ষণিক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সাড়া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পাওয়ার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উদ্দেশ্যে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ব্যক্তিগতভাবে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সরাসরি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দীর্ঘমেয়াদী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ক্রোতা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সম্পর্ক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গড়ে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তোলার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কার্যক্রমকে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প্রত্যক্ষ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বিপণন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বলে</a:t>
            </a:r>
            <a:r>
              <a:rPr lang="en-US" sz="2400" b="1" dirty="0" smtClean="0">
                <a:solidFill>
                  <a:schemeClr val="bg1"/>
                </a:solidFill>
              </a:rPr>
              <a:t> ।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5400"/>
            <a:ext cx="92964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বর্তমান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বাজারে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একজন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কর্মরি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উপর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অনেকাংশে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নির্ভর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</a:rPr>
              <a:t> ।  </a:t>
            </a:r>
            <a:r>
              <a:rPr lang="en-US" sz="2800" dirty="0" err="1" smtClean="0">
                <a:solidFill>
                  <a:schemeClr val="bg1"/>
                </a:solidFill>
              </a:rPr>
              <a:t>যদি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বিক্রয়কর্মী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অদক্ষ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কার্যক্রমে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ব্যাঘাত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ঘটে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কার্যক্রম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সঠিব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ভাবে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সম্পাদন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জন্য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কর্মীকে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গুলো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গুণ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জরুরি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কর্মীর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গুণাবীসমূহকে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প্রধানত</a:t>
            </a:r>
            <a:r>
              <a:rPr lang="en-US" sz="2800" dirty="0" smtClean="0">
                <a:solidFill>
                  <a:schemeClr val="bg1"/>
                </a:solidFill>
              </a:rPr>
              <a:t> ৪ </a:t>
            </a:r>
            <a:r>
              <a:rPr lang="en-US" sz="2800" dirty="0" err="1" smtClean="0">
                <a:solidFill>
                  <a:schemeClr val="bg1"/>
                </a:solidFill>
              </a:rPr>
              <a:t>ভাগে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ভাগ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52400" y="4191000"/>
            <a:ext cx="92964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শারীরিক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গুণাবলী</a:t>
            </a:r>
            <a:r>
              <a:rPr lang="en-US" sz="3200" dirty="0" smtClean="0">
                <a:solidFill>
                  <a:schemeClr val="bg1"/>
                </a:solidFill>
              </a:rPr>
              <a:t>  ২। </a:t>
            </a:r>
            <a:r>
              <a:rPr lang="en-US" sz="3200" dirty="0" err="1" smtClean="0">
                <a:solidFill>
                  <a:schemeClr val="bg1"/>
                </a:solidFill>
              </a:rPr>
              <a:t>মানবিক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গুণাবলী</a:t>
            </a:r>
            <a:r>
              <a:rPr lang="en-US" sz="3200" dirty="0" smtClean="0">
                <a:solidFill>
                  <a:schemeClr val="bg1"/>
                </a:solidFill>
              </a:rPr>
              <a:t> ৩। </a:t>
            </a:r>
            <a:r>
              <a:rPr lang="en-US" sz="3200" dirty="0" err="1" smtClean="0">
                <a:solidFill>
                  <a:schemeClr val="bg1"/>
                </a:solidFill>
              </a:rPr>
              <a:t>নৈতিক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গুনাবলী</a:t>
            </a:r>
            <a:r>
              <a:rPr lang="en-US" sz="3200" dirty="0" smtClean="0">
                <a:solidFill>
                  <a:schemeClr val="bg1"/>
                </a:solidFill>
              </a:rPr>
              <a:t> ৪। </a:t>
            </a:r>
            <a:r>
              <a:rPr lang="en-US" sz="3200" dirty="0" err="1" smtClean="0">
                <a:solidFill>
                  <a:schemeClr val="bg1"/>
                </a:solidFill>
              </a:rPr>
              <a:t>অন্যান্য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গুনাবলী</a:t>
            </a:r>
            <a:r>
              <a:rPr lang="en-US" sz="3200" dirty="0" smtClean="0">
                <a:solidFill>
                  <a:schemeClr val="bg1"/>
                </a:solidFill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</a:rPr>
              <a:t>নিচের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ছকে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দেখানো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হল</a:t>
            </a:r>
            <a:r>
              <a:rPr lang="en-US" sz="3200" dirty="0" smtClean="0">
                <a:solidFill>
                  <a:schemeClr val="bg1"/>
                </a:solidFill>
              </a:rPr>
              <a:t> 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বন্টল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92D050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/>
              </a:rPr>
              <a:t>একজন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বিক্রয়কর্মীর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গুনাবলীর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ছক</a:t>
            </a:r>
            <a:r>
              <a:rPr lang="en-US" dirty="0" smtClean="0">
                <a:solidFill>
                  <a:schemeClr val="bg1"/>
                </a:solidFill>
                <a:effectLst/>
              </a:rPr>
              <a:t>।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                                 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219200"/>
            <a:ext cx="3352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বিক্রয়কর্মীর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গুণাবলী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1242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শারীরিক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914400" y="2514600"/>
            <a:ext cx="228600" cy="685800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31242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মানবিক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762000" y="2209800"/>
            <a:ext cx="75438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81600" y="3124200"/>
            <a:ext cx="1371600" cy="533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নৈতিক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3124200"/>
            <a:ext cx="213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অন্যান্য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562600" y="2514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00400" y="25146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924800" y="23622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3962400"/>
            <a:ext cx="1981200" cy="2057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সুস্বাস্থ্য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সুঅভ্যাস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মিষ্ট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কণ্ঠস্বর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অমলিন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হাসি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সুদর্শন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চেহারা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24100" y="3886200"/>
            <a:ext cx="1828800" cy="2057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আগ্রহশীলতা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আত্ন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বিশ্বাস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আন্তরিকতা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বুদ্ধিমত্তা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অসীম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ধৈর্য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67200" y="3810000"/>
            <a:ext cx="2590800" cy="2590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সততা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বিশ্বস্ততা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মিশুক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স্বভাব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মার্জিত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ব্যবহার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রসবোধ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আকর্ষনীয়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ব্যক্তিত্ব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86600" y="3810000"/>
            <a:ext cx="2057400" cy="2590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শিক্ষা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অভিজ্ঞতা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পণ্য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জ্ঞান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হিসাবপারদর্শীতা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বাজার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জ্ঞান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8077200" y="36576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638800" y="36576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124200" y="365760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38200" y="36576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 lIns="82058" tIns="41029" rIns="82058" bIns="41029">
            <a:normAutofit/>
          </a:bodyPr>
          <a:lstStyle/>
          <a:p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গুণাবলী</a:t>
            </a:r>
            <a:r>
              <a:rPr lang="en-US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4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000" y="2133600"/>
            <a:ext cx="8382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সুস্বাস্থ্য</a:t>
            </a:r>
            <a:r>
              <a:rPr lang="en-US" sz="2400" dirty="0" smtClean="0">
                <a:solidFill>
                  <a:schemeClr val="bg1"/>
                </a:solidFill>
              </a:rPr>
              <a:t> : </a:t>
            </a:r>
            <a:r>
              <a:rPr lang="en-US" sz="2400" dirty="0" err="1" smtClean="0">
                <a:solidFill>
                  <a:schemeClr val="bg1"/>
                </a:solidFill>
              </a:rPr>
              <a:t>একজন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বিক্রয়কর্মীকে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সুস্বাস্থ্যের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অধিকারী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</a:rPr>
              <a:t>স্বাস্থ্য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খারাপ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হলে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কর্মীর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চেহারা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নষ্ট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</a:rPr>
              <a:t> ।</a:t>
            </a:r>
            <a:r>
              <a:rPr lang="en-US" sz="2400" dirty="0" err="1" smtClean="0">
                <a:solidFill>
                  <a:schemeClr val="bg1"/>
                </a:solidFill>
              </a:rPr>
              <a:t>মেজাজে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ভারসাম্য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থাকেনা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আত্নবিশ্বাস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একজন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বিক্রয়কর্মীকে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নিজ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পেশা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</a:rPr>
              <a:t>ক্রেতা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আত্নবিশ্বাসী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অসীম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ধৈর্য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বিক্রয়কর্মীকে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ধৈর্যের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মোকাবিলা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ক্ষেত্র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বিশেষ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অসহনীয়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আচরণ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জটিল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পরিস্থিতি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সৃষ্টি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</a:rPr>
              <a:t>। 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মার্জিত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ব্যবহার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মার্জিত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ব্যবহার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</a:rPr>
              <a:t> । </a:t>
            </a:r>
            <a:r>
              <a:rPr lang="en-US" sz="2400" dirty="0" err="1" smtClean="0">
                <a:solidFill>
                  <a:schemeClr val="bg1"/>
                </a:solidFill>
              </a:rPr>
              <a:t>তািই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বিক্রয়কর্মীকে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অবশ্যই</a:t>
            </a:r>
            <a:r>
              <a:rPr lang="en-US" sz="2400" dirty="0" smtClean="0">
                <a:solidFill>
                  <a:schemeClr val="bg1"/>
                </a:solidFill>
              </a:rPr>
              <a:t> সৎ,</a:t>
            </a:r>
            <a:r>
              <a:rPr lang="en-US" sz="2400" dirty="0" err="1" smtClean="0">
                <a:solidFill>
                  <a:schemeClr val="bg1"/>
                </a:solidFill>
              </a:rPr>
              <a:t>বিনয়ী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3716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বর্ণনা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51914" y="304800"/>
            <a:ext cx="7544972" cy="17139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33528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2008909"/>
            <a:ext cx="3733800" cy="41632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76400" y="76200"/>
            <a:ext cx="5943600" cy="1295400"/>
          </a:xfrm>
          <a:prstGeom prst="flowChartAlternateProcess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066800" y="1447800"/>
            <a:ext cx="7086600" cy="4419600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16002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065318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ক্রেতাদের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45720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build="allAtOnce" animBg="1"/>
      <p:bldP spid="8" grpId="1" build="allAtOnce" animBg="1"/>
      <p:bldP spid="8" grpId="2" build="allAtOnce" animBg="1"/>
      <p:bldP spid="8" grpId="3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33400" y="0"/>
            <a:ext cx="80772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286000"/>
            <a:ext cx="7696200" cy="411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কীকী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বিক্রয়িকতা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সমন্ধে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72942" y="-91440"/>
            <a:ext cx="591502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6" y="1851660"/>
            <a:ext cx="5940632" cy="367036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953180" y="4953000"/>
            <a:ext cx="7962220" cy="1905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227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6" descr="Animated Thank Yo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5209223" cy="4910398"/>
          </a:xfrm>
        </p:spPr>
      </p:pic>
      <p:pic>
        <p:nvPicPr>
          <p:cNvPr id="32771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228600"/>
            <a:ext cx="19502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95" y="460578"/>
            <a:ext cx="2428875" cy="32385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773" y="2941224"/>
            <a:ext cx="3160776" cy="26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উৎপাদন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ব্যবস্থাপনা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বিপণন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দ্বিতীয়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পত্র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বিপণন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37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৯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ব্যক্তিক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বিক্রয়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প্রসার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0"/>
            <a:ext cx="7315200" cy="12192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</a:rPr>
              <a:t>পাঠ </a:t>
            </a:r>
            <a:r>
              <a:rPr lang="bn-BD" sz="4800" b="1" dirty="0" smtClean="0">
                <a:solidFill>
                  <a:schemeClr val="tx1"/>
                </a:solidFill>
              </a:rPr>
              <a:t>ঘোষণা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2514600"/>
            <a:ext cx="3276600" cy="1981200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9860" y="1722328"/>
            <a:ext cx="6064140" cy="317009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বিক্রয়িকতার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  <p:bldP spid="8" grpId="0" animBg="1"/>
      <p:bldP spid="8" grpId="1" build="allAtOnce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6096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3647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457200" y="-76201"/>
            <a:ext cx="7924800" cy="1524001"/>
          </a:xfrm>
          <a:prstGeom prst="star6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6408" y="1333500"/>
            <a:ext cx="5181600" cy="1295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থেকে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19812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42865"/>
            <a:ext cx="8229600" cy="3805535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 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কী ?</a:t>
            </a:r>
          </a:p>
          <a:p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বিক্রয়িকতার </a:t>
            </a:r>
            <a:r>
              <a:rPr lang="as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 গুনাবলী</a:t>
            </a:r>
          </a:p>
          <a:p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 বিক্রয়ের গুরুত্ব</a:t>
            </a:r>
          </a:p>
          <a:p>
            <a:r>
              <a:rPr lang="as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প্রচারের ধারণা</a:t>
            </a:r>
          </a:p>
        </p:txBody>
      </p:sp>
    </p:spTree>
    <p:extLst>
      <p:ext uri="{BB962C8B-B14F-4D97-AF65-F5344CB8AC3E}">
        <p14:creationId xmlns:p14="http://schemas.microsoft.com/office/powerpoint/2010/main" val="14731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               </a:t>
            </a:r>
            <a:r>
              <a:rPr lang="en-US" sz="4000" dirty="0" smtClean="0">
                <a:solidFill>
                  <a:schemeClr val="bg1"/>
                </a:solidFill>
              </a:rPr>
              <a:t>( </a:t>
            </a:r>
            <a:r>
              <a:rPr lang="en-US" sz="4000" dirty="0" err="1" smtClean="0">
                <a:solidFill>
                  <a:schemeClr val="bg1"/>
                </a:solidFill>
              </a:rPr>
              <a:t>ব্যক্তিক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4000" dirty="0" smtClean="0">
                <a:solidFill>
                  <a:schemeClr val="bg1"/>
                </a:solidFill>
              </a:rPr>
              <a:t>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Factory layout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396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layout</a:t>
            </a:r>
            <a:endParaRPr lang="en-US" dirty="0"/>
          </a:p>
        </p:txBody>
      </p:sp>
      <p:pic>
        <p:nvPicPr>
          <p:cNvPr id="2050" name="Picture 2" descr="C:\Users\LABPC\Desktop\MLCAU0SVMXCANBFH33CA66QUANCAXJSZZZCALY7WVNCAQDO3I8CAN9XZT2CAWXIJT8CAH48XKCCA9X1Z70CAA2JYCPCAQRZXP8CAUKG6COCAK7PB79CA55437QCAUCQZKGCA08UOOWCA6UGMBMCASM4M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62" y="1143000"/>
            <a:ext cx="3934438" cy="3124200"/>
          </a:xfrm>
          <a:prstGeom prst="rect">
            <a:avLst/>
          </a:prstGeom>
          <a:noFill/>
        </p:spPr>
      </p:pic>
      <p:pic>
        <p:nvPicPr>
          <p:cNvPr id="2051" name="Picture 3" descr="C:\Users\LABPC\Desktop\BSCA3CKB6ICAZ1QXURCASMI4ZFCA8XOXEACAHL9WRWCATMAK2ECALSXKC6CA7JHRNPCAPAW9WCCARUJNEOCAWAV1Y6CAD3BAMHCATG13RXCAURY3WFCAHTP5YLCATFK6D4CAAB4OH4CAHZZRZBCA8GOB8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43000"/>
            <a:ext cx="4419600" cy="3048000"/>
          </a:xfrm>
          <a:prstGeom prst="rect">
            <a:avLst/>
          </a:prstGeom>
          <a:noFill/>
        </p:spPr>
      </p:pic>
      <p:pic>
        <p:nvPicPr>
          <p:cNvPr id="2053" name="Picture 5" descr="picture of salesman in a shop এর চিত্র ফলাফল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4267200" cy="2514600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181600" y="4648200"/>
            <a:ext cx="3962400" cy="1371600"/>
          </a:xfrm>
          <a:prstGeom prst="ellipse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Salesman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           </a:t>
            </a:r>
            <a:r>
              <a:rPr lang="en-US" sz="4000" dirty="0" err="1" smtClean="0">
                <a:solidFill>
                  <a:schemeClr val="bg1"/>
                </a:solidFill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পূর্বাভাষ</a:t>
            </a:r>
            <a:r>
              <a:rPr lang="en-US" sz="4000" dirty="0" smtClean="0">
                <a:solidFill>
                  <a:schemeClr val="bg1"/>
                </a:solidFill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</a:rPr>
              <a:t>পরিচিতি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Factory layout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396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layout</a:t>
            </a:r>
            <a:endParaRPr lang="en-US" dirty="0"/>
          </a:p>
        </p:txBody>
      </p:sp>
      <p:pic>
        <p:nvPicPr>
          <p:cNvPr id="3" name="Picture 2" descr="C:\Users\LABPC\Desktop\TKCA1BAB8SCA5W0DA2CAI774JBCAW9GOE6CAZGX9SJCA5I0WPBCATX34NJCAERB3R9CA1DKHJGCAKLHFIVCA0YL3OPCAR83G5ECASQTZS9CAZIOH7BCAWQ99B2CAMMIK60CAVNMWRXCAXVBHICCA1YEK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1371600"/>
            <a:ext cx="4044950" cy="3733800"/>
          </a:xfrm>
          <a:prstGeom prst="rect">
            <a:avLst/>
          </a:prstGeom>
          <a:noFill/>
        </p:spPr>
      </p:pic>
      <p:pic>
        <p:nvPicPr>
          <p:cNvPr id="4" name="Picture 3" descr="C:\Users\LABPC\Desktop\FWCAHU0GO4CAOUDNFWCAIMUGOICAB27C5HCATDUIXECAB4N00SCAOSWW4BCA073FNDCAUDZIF0CAGL51ZFCA4K87G1CAEI9S5NCAQPALDQCA7F9QEGCAJ8WSZ9CA8JF8B2CAFSYFV4CAAYDOVCCAKSOQ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4572000" cy="37338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286000" y="5257800"/>
            <a:ext cx="5334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Sales promotion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92D050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/>
              </a:rPr>
              <a:t>আলোচ্য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বিষয়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:</a:t>
            </a:r>
            <a:br>
              <a:rPr lang="en-US" dirty="0" smtClean="0">
                <a:solidFill>
                  <a:schemeClr val="bg1"/>
                </a:solidFill>
                <a:effectLst/>
              </a:rPr>
            </a:br>
            <a:r>
              <a:rPr lang="en-US" dirty="0" err="1" smtClean="0">
                <a:solidFill>
                  <a:schemeClr val="bg1"/>
                </a:solidFill>
                <a:effectLst/>
              </a:rPr>
              <a:t>ব্যক্তিক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r>
              <a:rPr lang="as-IN" dirty="0" smtClean="0">
                <a:solidFill>
                  <a:srgbClr val="FF0000"/>
                </a:solidFill>
              </a:rPr>
              <a:t>ব্যক্তিক </a:t>
            </a:r>
            <a:r>
              <a:rPr lang="as-IN" dirty="0">
                <a:solidFill>
                  <a:srgbClr val="FF0000"/>
                </a:solidFill>
              </a:rPr>
              <a:t>বিক্রয় ধারণা: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s-IN" dirty="0" smtClean="0">
                <a:solidFill>
                  <a:schemeClr val="bg1"/>
                </a:solidFill>
              </a:rPr>
              <a:t>সম্ভাব্য </a:t>
            </a:r>
            <a:r>
              <a:rPr lang="as-IN" dirty="0">
                <a:solidFill>
                  <a:schemeClr val="bg1"/>
                </a:solidFill>
              </a:rPr>
              <a:t>ক্রেতাদের নিকট প্রতিষ্ঠানের পণ্য সম্পর্কিত </a:t>
            </a:r>
            <a:r>
              <a:rPr lang="as-IN" dirty="0" smtClean="0">
                <a:solidFill>
                  <a:schemeClr val="bg1"/>
                </a:solidFill>
              </a:rPr>
              <a:t>তথ্য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s-IN" dirty="0" smtClean="0">
                <a:solidFill>
                  <a:schemeClr val="bg1"/>
                </a:solidFill>
              </a:rPr>
              <a:t>অবহিত </a:t>
            </a:r>
            <a:r>
              <a:rPr lang="as-IN" dirty="0">
                <a:solidFill>
                  <a:schemeClr val="bg1"/>
                </a:solidFill>
              </a:rPr>
              <a:t>করা এবং উক্ত পণ্য ক্রয়ে আগ্রহী করে তোলার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s-IN" dirty="0" smtClean="0">
                <a:solidFill>
                  <a:schemeClr val="bg1"/>
                </a:solidFill>
              </a:rPr>
              <a:t>মুখোমুখি </a:t>
            </a:r>
            <a:r>
              <a:rPr lang="as-IN" dirty="0">
                <a:solidFill>
                  <a:schemeClr val="bg1"/>
                </a:solidFill>
              </a:rPr>
              <a:t>যোগাযোগকে ব্যক্তিক বিক্রয় বলে। এক কথায়</a:t>
            </a:r>
            <a:r>
              <a:rPr lang="as-IN" dirty="0" smtClean="0">
                <a:solidFill>
                  <a:schemeClr val="bg1"/>
                </a:solidFill>
              </a:rPr>
              <a:t>,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s-IN" dirty="0" smtClean="0">
                <a:solidFill>
                  <a:schemeClr val="bg1"/>
                </a:solidFill>
              </a:rPr>
              <a:t>বিক্রেতা </a:t>
            </a:r>
            <a:r>
              <a:rPr lang="as-IN" dirty="0">
                <a:solidFill>
                  <a:schemeClr val="bg1"/>
                </a:solidFill>
              </a:rPr>
              <a:t>কর্তৃক সরাসরি পণ্য বা সেবা বিক্রয়কে ব্যক্তিক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s-IN" dirty="0" smtClean="0">
                <a:solidFill>
                  <a:schemeClr val="bg1"/>
                </a:solidFill>
              </a:rPr>
              <a:t>বিক্রয় </a:t>
            </a:r>
            <a:r>
              <a:rPr lang="as-IN" dirty="0">
                <a:solidFill>
                  <a:schemeClr val="bg1"/>
                </a:solidFill>
              </a:rPr>
              <a:t>বলে।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ব্যক্তিক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বলা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যায়</a:t>
            </a:r>
            <a:r>
              <a:rPr lang="en-US" sz="2400" b="1" dirty="0" smtClean="0">
                <a:solidFill>
                  <a:schemeClr val="bg1"/>
                </a:solidFill>
              </a:rPr>
              <a:t> –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ব্যক্তিক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হল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সম্ভাব্য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নিকট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ব্যক্তিগতভাবেপণ্যবা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সেবা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উপস্থাপন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করা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এটি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হলো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ক্রেতা-বিক্রেতার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মাঝে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সরাসরি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আলাপ</a:t>
            </a: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</a:rPr>
              <a:t>আলোচনা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bg1"/>
                </a:solidFill>
              </a:rPr>
              <a:t>ব্যক্তিক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বিক্রয়ের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মাধ্যমে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ক্রেতার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প্রশ্নের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জবাব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দেওয়া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হয়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259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গুরুত্ব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effectLst/>
              </a:rPr>
              <a:t>ব্যক্তিক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বিক্রয়ের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গুরুত্ব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362200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অর্থনৈতিক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2387600"/>
            <a:ext cx="2743200" cy="66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সামাজিক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3505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000" b="1" dirty="0">
                <a:solidFill>
                  <a:schemeClr val="bg1"/>
                </a:solidFill>
              </a:rPr>
              <a:t>১. পণ্যের চাহিদা সৃষ্টি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২. যোগাযোগ সৃষ্টি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৩. বাজার সম্প্রসারণ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৪. তথ্যাবলি উপস্থাপন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৫. নতুন পণ্য প্রবর্তন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৬. চাহিদার স্থিতিশীলতা রক্ষা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৭. প্রতিযোগিতা মোকাবিলা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৮. মুনাফা বৃদ্ধি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3200400"/>
            <a:ext cx="36576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000" b="1" dirty="0">
                <a:solidFill>
                  <a:schemeClr val="bg1"/>
                </a:solidFill>
              </a:rPr>
              <a:t>১. পণ্যের চাহিদা সৃষ্টি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২. যোগাযোগ সৃষ্টি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৩. বাজার সম্প্রসারণ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৪. তথ্যাবলি উপস্থাপন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৫. নতুন পণ্য প্রবর্তন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৬. চাহিদার স্থিতিশীলতা রক্ষা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৭. প্রতিযোগিতা মোকাবিলা</a:t>
            </a:r>
          </a:p>
          <a:p>
            <a:r>
              <a:rPr lang="as-IN" sz="2000" b="1" dirty="0">
                <a:solidFill>
                  <a:schemeClr val="bg1"/>
                </a:solidFill>
              </a:rPr>
              <a:t>৮. মুনাফা বৃদ্ধি</a:t>
            </a:r>
          </a:p>
        </p:txBody>
      </p:sp>
    </p:spTree>
    <p:extLst>
      <p:ext uri="{BB962C8B-B14F-4D97-AF65-F5344CB8AC3E}">
        <p14:creationId xmlns:p14="http://schemas.microsoft.com/office/powerpoint/2010/main" val="7092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effectLst/>
              </a:rPr>
              <a:t>বর্ণনা</a:t>
            </a:r>
            <a:r>
              <a:rPr lang="en-US" dirty="0" smtClean="0">
                <a:solidFill>
                  <a:schemeClr val="bg1"/>
                </a:solidFill>
                <a:effectLst/>
              </a:rPr>
              <a:t>: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পণ্যের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চাহিদা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সৃষ্টি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ব্যক্তিক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মাধ্যমে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সরাসরি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সাথে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যোগযোগ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চাহিদা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সম্ভব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যোগাযোগ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সৃষ্টি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ব্যক্তিক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একটি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বিশেষ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ধরণের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প্রক্রিয়া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কর্মী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উৎপাদনকারী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ক্রেতাদের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মধ্যে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সেতু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বন্ধন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হিসেবে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মুনাফ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বৃদ্ধি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মাধ্যমে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মুনাফা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বৃদ্ধি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কর্মসংস্থান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ব্যক্তিক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বিক্রয়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িএকটি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পেশা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হিসেবে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স্বীকৃত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এই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প্রক্রিয়ায়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জড়িত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বক্তিবর্গ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কর্মসংস্থানের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দ্বারা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নিজেদের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উন্নয়ন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সাধন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থাকে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1624</TotalTime>
  <Words>728</Words>
  <Application>Microsoft Office PowerPoint</Application>
  <PresentationFormat>On-screen Show (4:3)</PresentationFormat>
  <Paragraphs>132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Lucida Sans</vt:lpstr>
      <vt:lpstr>Calibri</vt:lpstr>
      <vt:lpstr>Wingdings 3</vt:lpstr>
      <vt:lpstr>Book Antiqua</vt:lpstr>
      <vt:lpstr>Wingdings</vt:lpstr>
      <vt:lpstr>NikoshBAN</vt:lpstr>
      <vt:lpstr>Vrinda</vt:lpstr>
      <vt:lpstr>Wingdings 2</vt:lpstr>
      <vt:lpstr>Apex</vt:lpstr>
      <vt:lpstr>PowerPoint Presentation</vt:lpstr>
      <vt:lpstr> উৎপাদন  ব্যবস্থাপনা ও বিপণন  দ্বিতীয় পত্র  (বিপণন) </vt:lpstr>
      <vt:lpstr>PowerPoint Presentation</vt:lpstr>
      <vt:lpstr>.</vt:lpstr>
      <vt:lpstr>PowerPoint Presentation</vt:lpstr>
      <vt:lpstr>PowerPoint Presentation</vt:lpstr>
      <vt:lpstr>আলোচ্য বিষয় : ব্যক্তিক বিক্রয় </vt:lpstr>
      <vt:lpstr>ব্যক্তিক বিক্রয়ের গুরুত্ব</vt:lpstr>
      <vt:lpstr>বর্ণনা:</vt:lpstr>
      <vt:lpstr>বিস্তারিত :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বন্টল প্রণালীর ধারণা :</vt:lpstr>
      <vt:lpstr>একজন বিক্রয়কর্মীর গুনাবলীর ছক।</vt:lpstr>
      <vt:lpstr>গুণাবলী বিস্তারিত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Admin</cp:lastModifiedBy>
  <cp:revision>250</cp:revision>
  <dcterms:created xsi:type="dcterms:W3CDTF">2016-01-27T05:27:11Z</dcterms:created>
  <dcterms:modified xsi:type="dcterms:W3CDTF">2016-12-27T09:12:24Z</dcterms:modified>
</cp:coreProperties>
</file>